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712" r:id="rId1"/>
    <p:sldMasterId id="2147483791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918"/>
  </p:normalViewPr>
  <p:slideViewPr>
    <p:cSldViewPr snapToGrid="0">
      <p:cViewPr>
        <p:scale>
          <a:sx n="110" d="100"/>
          <a:sy n="110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19D7C7-19EA-829B-E492-CF001FC40C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4E454-8C5B-B09C-5D8E-132D296DC9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3A265-8D2F-264C-80E5-A609624BE09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607AD-EF51-E5D2-196A-07971AAB4A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93115-EF28-22A0-DB2B-A9F48AECD2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02856-E427-0E49-8D13-2806EF591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223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EA629-22F9-2548-A3F8-31A9F2F6F07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CA2DC-EFED-C64F-BCA8-F9FF1A6E8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402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count outliers 449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CA2DC-EFED-C64F-BCA8-F9FF1A6E85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67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All the variables have been Min-Max normalized, meaning their values are scaled between </a:t>
            </a:r>
            <a:r>
              <a:rPr lang="en-US" b="1" dirty="0"/>
              <a:t>0 and 1</a:t>
            </a:r>
            <a:r>
              <a:rPr lang="en-US" dirty="0"/>
              <a:t>. The median (middle line in the box) is around </a:t>
            </a:r>
            <a:r>
              <a:rPr lang="en-US" b="1" dirty="0"/>
              <a:t>0.2</a:t>
            </a:r>
            <a:r>
              <a:rPr lang="en-US" dirty="0"/>
              <a:t>, meaning heart rates are generally closer to the minimum observed value.</a:t>
            </a:r>
          </a:p>
          <a:p>
            <a:pPr>
              <a:buNone/>
            </a:pPr>
            <a:r>
              <a:rPr lang="en-US" dirty="0"/>
              <a:t>There are </a:t>
            </a:r>
            <a:r>
              <a:rPr lang="en-US" b="1" dirty="0"/>
              <a:t>outliers</a:t>
            </a:r>
            <a:r>
              <a:rPr lang="en-US" dirty="0"/>
              <a:t> below the lower whisker, indicating some individuals have unusually low heart rates compared to the majority. The median is high, around </a:t>
            </a:r>
            <a:r>
              <a:rPr lang="en-US" b="1" dirty="0"/>
              <a:t>0.8</a:t>
            </a:r>
            <a:r>
              <a:rPr lang="en-US" dirty="0"/>
              <a:t>, showing that most blood oxygen values are closer to the maximum observed value (as expected in healthy individuals). There are </a:t>
            </a:r>
            <a:r>
              <a:rPr lang="en-US" b="1" dirty="0"/>
              <a:t>outliers</a:t>
            </a:r>
            <a:r>
              <a:rPr lang="en-US" dirty="0"/>
              <a:t> below the lower whisker, which could represent instances of low blood oxygen levels, possibly linked to health issues. There are </a:t>
            </a:r>
            <a:r>
              <a:rPr lang="en-US" b="1" dirty="0"/>
              <a:t>many outliers above the upper whisker</a:t>
            </a:r>
            <a:r>
              <a:rPr lang="en-US" dirty="0"/>
              <a:t>, suggesting a few individuals are taking significantly more steps (e.g., highly active individuals). The median is around </a:t>
            </a:r>
            <a:r>
              <a:rPr lang="en-US" b="1" dirty="0"/>
              <a:t>0.5</a:t>
            </a:r>
            <a:r>
              <a:rPr lang="en-US" dirty="0"/>
              <a:t>, with a wide IQR (spread of the box), showing that stress levels vary widely across the dataset.</a:t>
            </a:r>
          </a:p>
          <a:p>
            <a:r>
              <a:rPr lang="en-US" dirty="0"/>
              <a:t>There are fewer outliers compared to other variables, suggesting a more even distribution.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CA2DC-EFED-C64F-BCA8-F9FF1A6E85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3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A82D-3CCE-C34C-9926-434098B990C8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8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8FA9-921D-0E48-B64A-5D1DCE485813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1D4ED-BFF3-D645-93C7-755CA14D428C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0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03EEC-A787-7C44-93F2-8BF5DD2B9B97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6891-B722-BC40-B363-CB48F50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10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A3F-EB16-E24E-8BE8-A8B1409B6D9C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9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FEFF-E9F1-984B-B542-0C14B6F18982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6891-B722-BC40-B363-CB48F50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06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A7F1-DA76-DB4B-9077-3A2701F9EDE6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39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F123-8EE9-7440-9175-A8F2AB14853F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30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D3BB-A4F8-B144-85D9-6EFFB2EEDA63}" type="datetime1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6891-B722-BC40-B363-CB48F50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97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1766-1C1B-4149-87A6-428398F840B3}" type="datetime1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6891-B722-BC40-B363-CB48F50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24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0774C-04BA-0C45-832B-6BBE07223266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4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58ED-96DB-8C40-B01C-A7FE7E7EB37E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30-7F19-874A-90E5-B54C3E1987AC}" type="datetime1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6891-B722-BC40-B363-CB48F50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45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853D-6390-1540-B6E1-77D00E478146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7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48125-5A0C-A049-8DC9-2FF3BFF1C733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1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13A5F-C3E7-5B4F-A3B4-09E7957B9965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7395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C3C7-6A54-AF4A-9807-1EB170D8427B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73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BF1-536D-5441-AFE3-76417F8181A1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64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0EE9-A4B9-A340-820B-2C8315BA57DE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26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7E70-D775-8845-AEB0-8748DE3DAC99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648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9296-28A1-2842-A4E0-EDC0C64AE878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9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13E8-EC37-D242-9528-E9AF6963C80D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50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FAE-507C-5E43-956E-8C1D69B4EE03}" type="datetime1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13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A1AB2-9E40-284D-AABF-C4F4A1CC15AD}" type="datetime1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4413-B3C3-CF43-92B0-7F2A34FFA328}" type="datetime1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54F9-9744-2C46-BF8F-10CD532205F9}" type="datetime1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6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EEC-3A5F-A548-86BD-621D56825B1B}" type="datetime1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A1A6-23C6-DB46-BDA1-C9EAAB98C8C2}" type="datetime1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0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09911872-FB5A-B044-9D91-B83F3CAE2036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21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CCD7CE0-02BC-784A-879E-5BD534C62060}" type="datetime1">
              <a:rPr lang="en-US" smtClean="0"/>
              <a:t>4/29/25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0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solated twigs and flowers on a white surface">
            <a:extLst>
              <a:ext uri="{FF2B5EF4-FFF2-40B4-BE49-F238E27FC236}">
                <a16:creationId xmlns:a16="http://schemas.microsoft.com/office/drawing/2014/main" id="{A750C488-EC94-B275-64F6-0A5DB74232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9335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5083B-3370-9C33-E77B-49FA8AB2351B}"/>
              </a:ext>
            </a:extLst>
          </p:cNvPr>
          <p:cNvSpPr/>
          <p:nvPr/>
        </p:nvSpPr>
        <p:spPr>
          <a:xfrm>
            <a:off x="1418265" y="2236967"/>
            <a:ext cx="11564088" cy="27363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Exploratory Data Analysis on Smart Watch Health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16172-F8A1-14A2-15AA-27A8DD5F1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8574" y="4418325"/>
            <a:ext cx="4986084" cy="19498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FFFFFF"/>
                </a:solidFill>
              </a:rPr>
              <a:t>Na Zhou</a:t>
            </a:r>
          </a:p>
          <a:p>
            <a:pPr algn="ctr"/>
            <a:r>
              <a:rPr lang="en-US" b="1" i="0" dirty="0">
                <a:ln>
                  <a:solidFill>
                    <a:srgbClr val="002060"/>
                  </a:solidFill>
                </a:ln>
                <a:solidFill>
                  <a:srgbClr val="FFFFFF"/>
                </a:solidFill>
                <a:effectLst/>
              </a:rPr>
              <a:t>6252-ITDS-1471-Data Analysis using Python-SS-19631</a:t>
            </a:r>
          </a:p>
          <a:p>
            <a:pPr algn="ctr"/>
            <a:r>
              <a:rPr lang="en-US" b="1" dirty="0">
                <a:ln>
                  <a:solidFill>
                    <a:srgbClr val="002060"/>
                  </a:solidFill>
                </a:ln>
                <a:solidFill>
                  <a:srgbClr val="FFFFFF"/>
                </a:solidFill>
              </a:rPr>
              <a:t>4/29/2025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F310E5-0297-EC1F-14C1-39ED5584F85D}"/>
              </a:ext>
            </a:extLst>
          </p:cNvPr>
          <p:cNvGrpSpPr/>
          <p:nvPr/>
        </p:nvGrpSpPr>
        <p:grpSpPr>
          <a:xfrm>
            <a:off x="929238" y="2147502"/>
            <a:ext cx="10657901" cy="1727771"/>
            <a:chOff x="929238" y="2147502"/>
            <a:chExt cx="10657901" cy="17277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5D9642-8BFE-2C87-F02A-83CF204CB4FE}"/>
                </a:ext>
              </a:extLst>
            </p:cNvPr>
            <p:cNvSpPr/>
            <p:nvPr/>
          </p:nvSpPr>
          <p:spPr>
            <a:xfrm>
              <a:off x="929238" y="2147502"/>
              <a:ext cx="10657901" cy="9541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j-lt"/>
                  <a:ea typeface="+mj-ea"/>
                  <a:cs typeface="+mj-cs"/>
                </a:rPr>
                <a:t>Exploratory Data Analysis on</a:t>
              </a:r>
              <a:endParaRPr lang="en-US" sz="5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D31CD2-83A7-3318-3B01-30259D752576}"/>
                </a:ext>
              </a:extLst>
            </p:cNvPr>
            <p:cNvSpPr txBox="1"/>
            <p:nvPr/>
          </p:nvSpPr>
          <p:spPr>
            <a:xfrm>
              <a:off x="1493524" y="2921166"/>
              <a:ext cx="853618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j-lt"/>
                  <a:ea typeface="+mj-ea"/>
                  <a:cs typeface="+mj-cs"/>
                </a:rPr>
                <a:t>Smart Watch Health Data</a:t>
              </a:r>
              <a:endParaRPr lang="en-US" sz="5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420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BA001-58FD-237A-2956-7E78AC43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CEF57-4EF3-5AE4-8091-71E05E17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01" y="0"/>
            <a:ext cx="71319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4554E3-60F2-86B5-FFE7-1328FF44C3E8}"/>
              </a:ext>
            </a:extLst>
          </p:cNvPr>
          <p:cNvSpPr txBox="1"/>
          <p:nvPr/>
        </p:nvSpPr>
        <p:spPr>
          <a:xfrm>
            <a:off x="10404388" y="118420"/>
            <a:ext cx="1565191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327650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87CBFC-E77F-C1CA-3996-B781DB207DB8}"/>
              </a:ext>
            </a:extLst>
          </p:cNvPr>
          <p:cNvSpPr txBox="1"/>
          <p:nvPr/>
        </p:nvSpPr>
        <p:spPr>
          <a:xfrm>
            <a:off x="10243750" y="118420"/>
            <a:ext cx="1725829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Handling outliers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B7B214-F743-C22D-574C-7193CE28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11" t="36771" r="25278"/>
          <a:stretch/>
        </p:blipFill>
        <p:spPr>
          <a:xfrm>
            <a:off x="1810921" y="4204504"/>
            <a:ext cx="5286250" cy="25146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52BFCB-0B7E-813F-5951-F25B694A7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921" y="118420"/>
            <a:ext cx="7599297" cy="40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1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D0192-409C-4BE6-F476-BC990D9D7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609600"/>
            <a:ext cx="7772400" cy="4152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BC993-31BD-30EB-186D-6B4EFA49B3C5}"/>
              </a:ext>
            </a:extLst>
          </p:cNvPr>
          <p:cNvSpPr txBox="1"/>
          <p:nvPr/>
        </p:nvSpPr>
        <p:spPr>
          <a:xfrm>
            <a:off x="10243750" y="118420"/>
            <a:ext cx="1725829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Handling outliers</a:t>
            </a:r>
          </a:p>
        </p:txBody>
      </p:sp>
    </p:spTree>
    <p:extLst>
      <p:ext uri="{BB962C8B-B14F-4D97-AF65-F5344CB8AC3E}">
        <p14:creationId xmlns:p14="http://schemas.microsoft.com/office/powerpoint/2010/main" val="362164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861DD06-AB17-4E8B-B828-D863D16E2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A369D-23A9-4286-FAF3-C5981625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22086"/>
            <a:ext cx="5977229" cy="5035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948DA-8E1C-7780-2A3A-928EE24F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808" y="1280848"/>
            <a:ext cx="6169969" cy="41801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468DF-40A1-4DCC-AABA-E800DB710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3BA9EF-80FA-E1E0-0A25-2E5123B70BFE}"/>
              </a:ext>
            </a:extLst>
          </p:cNvPr>
          <p:cNvSpPr txBox="1"/>
          <p:nvPr/>
        </p:nvSpPr>
        <p:spPr>
          <a:xfrm>
            <a:off x="10540314" y="118420"/>
            <a:ext cx="142926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2307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5D8A7-39EC-4687-9555-C844EE99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159"/>
            <a:ext cx="5855844" cy="6094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5EBCD-C63D-36DC-029D-33D276A8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44" y="695240"/>
            <a:ext cx="6190925" cy="5788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A565B-6693-6BE7-A9B9-AE41A13A9919}"/>
              </a:ext>
            </a:extLst>
          </p:cNvPr>
          <p:cNvSpPr txBox="1"/>
          <p:nvPr/>
        </p:nvSpPr>
        <p:spPr>
          <a:xfrm>
            <a:off x="10540314" y="118420"/>
            <a:ext cx="142926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6104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5AE15-1BA2-7F67-E065-EB31080D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418448" cy="4979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6D52E-FDFD-9C97-D276-A585D62EA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42" y="2477294"/>
            <a:ext cx="6752957" cy="4380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BBC49-7422-2A2F-0A72-9CEA3978BDA2}"/>
              </a:ext>
            </a:extLst>
          </p:cNvPr>
          <p:cNvSpPr txBox="1"/>
          <p:nvPr/>
        </p:nvSpPr>
        <p:spPr>
          <a:xfrm>
            <a:off x="10540314" y="118420"/>
            <a:ext cx="142926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7255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C0219-F5DD-DF5F-16FB-421691F0A86C}"/>
              </a:ext>
            </a:extLst>
          </p:cNvPr>
          <p:cNvSpPr txBox="1"/>
          <p:nvPr/>
        </p:nvSpPr>
        <p:spPr>
          <a:xfrm>
            <a:off x="10540314" y="118420"/>
            <a:ext cx="142926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45C3C-1999-49FB-41A8-B5CFFBF8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14" y="118420"/>
            <a:ext cx="7772400" cy="4181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000019-6CF6-A89F-BEC6-1D232DCC41A8}"/>
              </a:ext>
            </a:extLst>
          </p:cNvPr>
          <p:cNvSpPr txBox="1"/>
          <p:nvPr/>
        </p:nvSpPr>
        <p:spPr>
          <a:xfrm>
            <a:off x="1025609" y="4299861"/>
            <a:ext cx="98483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Conclusions: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There’s no visible correlation between any two variables in this dataset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There’re a few individuals’ heart rate above the higher bound 220, which might indicate a tachycardia condition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There’re a few individuals’ blood oxygen level below the lower bound 92, might indicate a health issue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It would be nice to have age and time series data in this dataset, which could help interpret better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Is Step Count correct recorded? Since there are values as single digits or toward 60000 steps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8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71EC65-C406-91B4-0B0C-C064757A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78"/>
          <a:stretch/>
        </p:blipFill>
        <p:spPr>
          <a:xfrm>
            <a:off x="438663" y="303086"/>
            <a:ext cx="3558747" cy="2611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E8F9C-86CF-668D-AFB9-3D3D5859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1" y="2914156"/>
            <a:ext cx="3991233" cy="3831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81F91-6102-0113-D6F0-4565CD3E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179" y="563599"/>
            <a:ext cx="7772400" cy="5730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B9D766-43C4-D83F-016A-B04DD57CC3A9}"/>
              </a:ext>
            </a:extLst>
          </p:cNvPr>
          <p:cNvSpPr txBox="1"/>
          <p:nvPr/>
        </p:nvSpPr>
        <p:spPr>
          <a:xfrm>
            <a:off x="10157254" y="118420"/>
            <a:ext cx="181232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Inspection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B992C-8F39-C767-5077-D451A43EE63D}"/>
              </a:ext>
            </a:extLst>
          </p:cNvPr>
          <p:cNvSpPr/>
          <p:nvPr/>
        </p:nvSpPr>
        <p:spPr>
          <a:xfrm>
            <a:off x="3454400" y="5029200"/>
            <a:ext cx="543010" cy="496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CB57D3-3523-57E4-718A-6423EBDB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78"/>
            <a:ext cx="7645400" cy="345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F2093-F96E-437A-C68D-F5D3C446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9816"/>
            <a:ext cx="4426935" cy="290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BBA96-0F76-1BE2-B42A-CCF02B530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935" y="3794897"/>
            <a:ext cx="26924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82F36-1173-FD87-D050-41ECF74E6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335" y="3562178"/>
            <a:ext cx="26416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D189FE-6F6C-DB47-2B76-A63DA96F7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704" y="482600"/>
            <a:ext cx="4127500" cy="294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1DF5-C491-983F-EE3D-BBA587FC7701}"/>
              </a:ext>
            </a:extLst>
          </p:cNvPr>
          <p:cNvSpPr txBox="1"/>
          <p:nvPr/>
        </p:nvSpPr>
        <p:spPr>
          <a:xfrm>
            <a:off x="10157254" y="118420"/>
            <a:ext cx="181232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Inspection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3160D1-4791-013F-634E-6DCBB90765E6}"/>
              </a:ext>
            </a:extLst>
          </p:cNvPr>
          <p:cNvSpPr/>
          <p:nvPr/>
        </p:nvSpPr>
        <p:spPr>
          <a:xfrm>
            <a:off x="2679700" y="3225800"/>
            <a:ext cx="1117600" cy="33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92E659-8400-7C9F-350C-573D42211344}"/>
              </a:ext>
            </a:extLst>
          </p:cNvPr>
          <p:cNvSpPr/>
          <p:nvPr/>
        </p:nvSpPr>
        <p:spPr>
          <a:xfrm>
            <a:off x="2781300" y="5740400"/>
            <a:ext cx="1016000" cy="793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91915-D189-2631-EA6D-7653811D66DA}"/>
              </a:ext>
            </a:extLst>
          </p:cNvPr>
          <p:cNvSpPr/>
          <p:nvPr/>
        </p:nvSpPr>
        <p:spPr>
          <a:xfrm>
            <a:off x="4426934" y="4076701"/>
            <a:ext cx="1364266" cy="20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391CBE-95E8-3EB2-25E6-702D51457036}"/>
              </a:ext>
            </a:extLst>
          </p:cNvPr>
          <p:cNvSpPr/>
          <p:nvPr/>
        </p:nvSpPr>
        <p:spPr>
          <a:xfrm>
            <a:off x="4490434" y="4492540"/>
            <a:ext cx="1465866" cy="20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EE4E4-3584-D293-0A6F-649AEBDA1DF1}"/>
              </a:ext>
            </a:extLst>
          </p:cNvPr>
          <p:cNvSpPr/>
          <p:nvPr/>
        </p:nvSpPr>
        <p:spPr>
          <a:xfrm>
            <a:off x="4426933" y="4925370"/>
            <a:ext cx="840883" cy="20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A357ED-907A-81E1-15E3-B01A0844DF91}"/>
              </a:ext>
            </a:extLst>
          </p:cNvPr>
          <p:cNvSpPr/>
          <p:nvPr/>
        </p:nvSpPr>
        <p:spPr>
          <a:xfrm>
            <a:off x="7119335" y="5981700"/>
            <a:ext cx="1021365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750D13-3287-7B1F-107C-E8BBB644E910}"/>
              </a:ext>
            </a:extLst>
          </p:cNvPr>
          <p:cNvSpPr/>
          <p:nvPr/>
        </p:nvSpPr>
        <p:spPr>
          <a:xfrm>
            <a:off x="7820883" y="800100"/>
            <a:ext cx="72029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F9349-A960-6994-56F1-703DB33B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84AC9-96C0-65DF-9CAD-B89503CC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0265"/>
            <a:ext cx="12136857" cy="2310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99CCE1-CF6F-210D-9EAB-318B1AC9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2437"/>
            <a:ext cx="5524500" cy="180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9CB2A-8E39-7B05-26E9-523472C8FC72}"/>
              </a:ext>
            </a:extLst>
          </p:cNvPr>
          <p:cNvSpPr txBox="1"/>
          <p:nvPr/>
        </p:nvSpPr>
        <p:spPr>
          <a:xfrm>
            <a:off x="10157254" y="118420"/>
            <a:ext cx="181232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Inspection</a:t>
            </a:r>
          </a:p>
        </p:txBody>
      </p:sp>
    </p:spTree>
    <p:extLst>
      <p:ext uri="{BB962C8B-B14F-4D97-AF65-F5344CB8AC3E}">
        <p14:creationId xmlns:p14="http://schemas.microsoft.com/office/powerpoint/2010/main" val="2379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0200-C4A1-384A-2EA1-CB219F6C0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3D1D0E-3BAE-5484-FC50-A6B868865E5C}"/>
              </a:ext>
            </a:extLst>
          </p:cNvPr>
          <p:cNvSpPr txBox="1"/>
          <p:nvPr/>
        </p:nvSpPr>
        <p:spPr>
          <a:xfrm>
            <a:off x="10157254" y="118420"/>
            <a:ext cx="181232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Missing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08CA8-AC05-E55B-AD9E-8A44E0D2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356"/>
          <a:stretch/>
        </p:blipFill>
        <p:spPr>
          <a:xfrm>
            <a:off x="0" y="1601745"/>
            <a:ext cx="4324865" cy="3041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A3AA8-F285-34A2-2340-25E130929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5" y="0"/>
            <a:ext cx="580141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170B4-1F67-CEBF-48A0-3DD484F60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1" y="4754638"/>
            <a:ext cx="3895691" cy="19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3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775D-F79C-3236-C2BC-D8D865575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6AD2E9-57C2-7960-5F57-636B67CBF29D}"/>
              </a:ext>
            </a:extLst>
          </p:cNvPr>
          <p:cNvSpPr txBox="1"/>
          <p:nvPr/>
        </p:nvSpPr>
        <p:spPr>
          <a:xfrm>
            <a:off x="10157254" y="118420"/>
            <a:ext cx="181232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Missing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BDB45-54D9-28BC-A512-B32604C8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100"/>
            <a:ext cx="4827131" cy="501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FE27CF-A5B2-F233-D49A-BAD1E611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131" y="1054100"/>
            <a:ext cx="7374008" cy="46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7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077FB-95CC-8D50-FE0D-2E3E2861C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120199-9D03-E102-A1AD-77D953D8890B}"/>
              </a:ext>
            </a:extLst>
          </p:cNvPr>
          <p:cNvSpPr txBox="1"/>
          <p:nvPr/>
        </p:nvSpPr>
        <p:spPr>
          <a:xfrm>
            <a:off x="10157254" y="118420"/>
            <a:ext cx="181232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Imputation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FA2FD-857D-0F48-C1B0-2D49C672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57" y="0"/>
            <a:ext cx="8584817" cy="3595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F5889-44CB-EA31-755D-0C82C2D7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3" y="3595816"/>
            <a:ext cx="9255119" cy="326218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06A785-9D7E-B1F0-A88C-F2C0DC843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914" y="1447542"/>
            <a:ext cx="3888665" cy="16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9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5ECED-22AF-1ED2-D309-72FBED6E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F7014-956C-45C2-D462-2FE2DA7E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29" y="662710"/>
            <a:ext cx="9346742" cy="213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BC2F3-32D8-E658-F31B-F56569FF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6" y="2975388"/>
            <a:ext cx="9563700" cy="3666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6D2DB7-32BE-DC1E-E5CE-F62A2EEFEF50}"/>
              </a:ext>
            </a:extLst>
          </p:cNvPr>
          <p:cNvSpPr txBox="1"/>
          <p:nvPr/>
        </p:nvSpPr>
        <p:spPr>
          <a:xfrm>
            <a:off x="10157254" y="118420"/>
            <a:ext cx="181232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Imputation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A2944-35E9-B5CF-80D1-279C7D5AB89C}"/>
              </a:ext>
            </a:extLst>
          </p:cNvPr>
          <p:cNvSpPr/>
          <p:nvPr/>
        </p:nvSpPr>
        <p:spPr>
          <a:xfrm>
            <a:off x="1366235" y="4318001"/>
            <a:ext cx="88166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9CC6-BE41-7036-6B77-F2902A7EB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5619B-CE71-F93B-872E-0458CACA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16" y="0"/>
            <a:ext cx="7772400" cy="2606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184530-2643-42A5-F838-E1A73ECF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15" y="2710182"/>
            <a:ext cx="7390542" cy="4038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8CB5B3-5885-98A7-C3AE-02D30CD7FB70}"/>
              </a:ext>
            </a:extLst>
          </p:cNvPr>
          <p:cNvSpPr txBox="1"/>
          <p:nvPr/>
        </p:nvSpPr>
        <p:spPr>
          <a:xfrm>
            <a:off x="9774196" y="118420"/>
            <a:ext cx="2195384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after Imputation</a:t>
            </a:r>
          </a:p>
        </p:txBody>
      </p:sp>
    </p:spTree>
    <p:extLst>
      <p:ext uri="{BB962C8B-B14F-4D97-AF65-F5344CB8AC3E}">
        <p14:creationId xmlns:p14="http://schemas.microsoft.com/office/powerpoint/2010/main" val="249476479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2922</TotalTime>
  <Words>329</Words>
  <Application>Microsoft Macintosh PowerPoint</Application>
  <PresentationFormat>Widescreen</PresentationFormat>
  <Paragraphs>36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Seaford</vt:lpstr>
      <vt:lpstr>Tw Cen MT</vt:lpstr>
      <vt:lpstr>Wingdings</vt:lpstr>
      <vt:lpstr>LevelVTI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na.zhou-W215253437</dc:creator>
  <cp:lastModifiedBy>na.zhou-W215253437</cp:lastModifiedBy>
  <cp:revision>10</cp:revision>
  <dcterms:created xsi:type="dcterms:W3CDTF">2025-04-27T20:14:33Z</dcterms:created>
  <dcterms:modified xsi:type="dcterms:W3CDTF">2025-04-29T21:09:20Z</dcterms:modified>
</cp:coreProperties>
</file>